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9" r:id="rId1"/>
  </p:sldMasterIdLst>
  <p:notesMasterIdLst>
    <p:notesMasterId r:id="rId7"/>
  </p:notesMasterIdLst>
  <p:sldIdLst>
    <p:sldId id="256" r:id="rId2"/>
    <p:sldId id="262" r:id="rId3"/>
    <p:sldId id="258" r:id="rId4"/>
    <p:sldId id="259" r:id="rId5"/>
    <p:sldId id="261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4674" autoAdjust="0"/>
  </p:normalViewPr>
  <p:slideViewPr>
    <p:cSldViewPr snapToGrid="0">
      <p:cViewPr varScale="1">
        <p:scale>
          <a:sx n="74" d="100"/>
          <a:sy n="74" d="100"/>
        </p:scale>
        <p:origin x="576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35C3FC-50B4-4617-8391-64F5E690422B}" type="datetimeFigureOut">
              <a:rPr lang="nl-NL" smtClean="0"/>
              <a:t>6-9-2021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3DCEE3-A0AF-4226-BD50-EDEC0C684A4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755389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3DCEE3-A0AF-4226-BD50-EDEC0C684A4A}" type="slidenum">
              <a:rPr lang="nl-NL" smtClean="0"/>
              <a:t>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302550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48A87A34-81AB-432B-8DAE-1953F412C126}" type="datetimeFigureOut">
              <a:rPr lang="en-US" smtClean="0"/>
              <a:t>9/6/2021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6D22F896-40B5-4ADD-8801-0D06FADFA095}" type="slidenum">
              <a:rPr lang="en-US" smtClean="0"/>
              <a:t>‹nr.›</a:t>
            </a:fld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71871020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9/6/2021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58665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9/6/2021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96773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9/6/2021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68995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ekop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8A87A34-81AB-432B-8DAE-1953F412C126}" type="datetimeFigureOut">
              <a:rPr lang="en-US" smtClean="0"/>
              <a:t>9/6/2021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D22F896-40B5-4ADD-8801-0D06FADFA095}" type="slidenum">
              <a:rPr lang="en-US" smtClean="0"/>
              <a:t>‹nr.›</a:t>
            </a:fld>
            <a:endParaRPr lang="en-US" dirty="0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143226155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9/6/2021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46290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9/6/2021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5510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9/6/2021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47259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9/6/2021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58077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8A87A34-81AB-432B-8DAE-1953F412C126}" type="datetimeFigureOut">
              <a:rPr lang="en-US" smtClean="0"/>
              <a:t>9/6/2021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D22F896-40B5-4ADD-8801-0D06FADFA095}" type="slidenum">
              <a:rPr lang="en-US" smtClean="0"/>
              <a:t>‹nr.›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7036562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8A87A34-81AB-432B-8DAE-1953F412C126}" type="datetimeFigureOut">
              <a:rPr lang="en-US" smtClean="0"/>
              <a:t>9/6/2021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D22F896-40B5-4ADD-8801-0D06FADFA095}" type="slidenum">
              <a:rPr lang="en-US" smtClean="0"/>
              <a:t>‹nr.›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9258402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48A87A34-81AB-432B-8DAE-1953F412C126}" type="datetimeFigureOut">
              <a:rPr lang="en-US" smtClean="0"/>
              <a:pPr/>
              <a:t>9/6/2021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‹nr.›</a:t>
            </a:fld>
            <a:endParaRPr lang="en-US" dirty="0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6698211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4B4C3D6-3289-437E-8B13-1D12CAE98CC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 err="1"/>
              <a:t>Triz</a:t>
            </a:r>
            <a:r>
              <a:rPr lang="nl-NL" dirty="0"/>
              <a:t> 40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A8320D4E-77CF-4321-8DCA-6D56264F75C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l-NL" dirty="0"/>
              <a:t>Mohamed, elin, safouane, Jorden Go</a:t>
            </a:r>
          </a:p>
        </p:txBody>
      </p:sp>
    </p:spTree>
    <p:extLst>
      <p:ext uri="{BB962C8B-B14F-4D97-AF65-F5344CB8AC3E}">
        <p14:creationId xmlns:p14="http://schemas.microsoft.com/office/powerpoint/2010/main" val="16149146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8122D02-8CD1-4DAF-878B-82625D0496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Probleem</a:t>
            </a:r>
          </a:p>
        </p:txBody>
      </p:sp>
      <p:sp>
        <p:nvSpPr>
          <p:cNvPr id="4" name="Rechthoek 3">
            <a:extLst>
              <a:ext uri="{FF2B5EF4-FFF2-40B4-BE49-F238E27FC236}">
                <a16:creationId xmlns:a16="http://schemas.microsoft.com/office/drawing/2014/main" id="{4F338744-6B7B-4CEF-8FCF-F80792D74A81}"/>
              </a:ext>
            </a:extLst>
          </p:cNvPr>
          <p:cNvSpPr/>
          <p:nvPr/>
        </p:nvSpPr>
        <p:spPr>
          <a:xfrm>
            <a:off x="1219200" y="1798481"/>
            <a:ext cx="2730322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 err="1"/>
              <a:t>Weining</a:t>
            </a:r>
            <a:r>
              <a:rPr lang="nl-NL" dirty="0"/>
              <a:t> ruimte in studentenkamers</a:t>
            </a:r>
          </a:p>
        </p:txBody>
      </p:sp>
      <p:sp>
        <p:nvSpPr>
          <p:cNvPr id="5" name="Rechthoek 4">
            <a:extLst>
              <a:ext uri="{FF2B5EF4-FFF2-40B4-BE49-F238E27FC236}">
                <a16:creationId xmlns:a16="http://schemas.microsoft.com/office/drawing/2014/main" id="{234FD5A1-CD8A-462B-BBAE-720EAF2A4CBF}"/>
              </a:ext>
            </a:extLst>
          </p:cNvPr>
          <p:cNvSpPr/>
          <p:nvPr/>
        </p:nvSpPr>
        <p:spPr>
          <a:xfrm>
            <a:off x="8345508" y="1809750"/>
            <a:ext cx="3142445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 duur </a:t>
            </a:r>
          </a:p>
        </p:txBody>
      </p:sp>
      <p:pic>
        <p:nvPicPr>
          <p:cNvPr id="7" name="Tijdelijke aanduiding voor inhoud 6">
            <a:extLst>
              <a:ext uri="{FF2B5EF4-FFF2-40B4-BE49-F238E27FC236}">
                <a16:creationId xmlns:a16="http://schemas.microsoft.com/office/drawing/2014/main" id="{8C8D6B48-639A-4F47-974B-82FDEA2BC2B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516711" y="3049971"/>
            <a:ext cx="5391955" cy="3581400"/>
          </a:xfrm>
          <a:prstGeom prst="rect">
            <a:avLst/>
          </a:prstGeom>
        </p:spPr>
      </p:pic>
      <p:pic>
        <p:nvPicPr>
          <p:cNvPr id="1028" name="Picture 4" descr="schlijper.nl today | fri nov 24, 2000 00:00 | studentenkamer">
            <a:extLst>
              <a:ext uri="{FF2B5EF4-FFF2-40B4-BE49-F238E27FC236}">
                <a16:creationId xmlns:a16="http://schemas.microsoft.com/office/drawing/2014/main" id="{E85968AF-09B9-44E7-B0C9-0437675271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662" y="3181925"/>
            <a:ext cx="4988417" cy="331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808901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972264A-DF4A-4726-8B6B-6CF2A665C4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3282695" cy="5504935"/>
          </a:xfrm>
        </p:spPr>
        <p:txBody>
          <a:bodyPr>
            <a:normAutofit/>
          </a:bodyPr>
          <a:lstStyle/>
          <a:p>
            <a:r>
              <a:rPr lang="nl-NL" dirty="0" err="1"/>
              <a:t>Triz</a:t>
            </a:r>
            <a:r>
              <a:rPr lang="nl-NL" dirty="0"/>
              <a:t> matrix</a:t>
            </a:r>
            <a:br>
              <a:rPr lang="nl-NL" dirty="0"/>
            </a:br>
            <a:br>
              <a:rPr lang="nl-NL" dirty="0"/>
            </a:br>
            <a:br>
              <a:rPr lang="nl-NL" dirty="0"/>
            </a:br>
            <a:r>
              <a:rPr lang="nl-NL" dirty="0"/>
              <a:t> 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E3AC7D06-18B3-4DAA-B896-38C1650ABA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2286000"/>
            <a:ext cx="3282694" cy="4201297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nl-NL" b="1" dirty="0">
                <a:solidFill>
                  <a:srgbClr val="000000"/>
                </a:solidFill>
                <a:latin typeface="Courier New"/>
                <a:ea typeface="Courier New"/>
                <a:cs typeface="Courier New"/>
                <a:sym typeface="Courier New"/>
              </a:rPr>
              <a:t>FEATURE TO IMPROVE</a:t>
            </a:r>
          </a:p>
          <a:p>
            <a:pPr marL="0" indent="0">
              <a:buNone/>
            </a:pPr>
            <a:r>
              <a:rPr lang="nl-NL" b="1" dirty="0">
                <a:solidFill>
                  <a:srgbClr val="000000"/>
                </a:solidFill>
                <a:latin typeface="Courier New"/>
                <a:ea typeface="Courier New"/>
                <a:cs typeface="Courier New"/>
                <a:sym typeface="Courier New"/>
              </a:rPr>
              <a:t>39. Productiviteit  </a:t>
            </a:r>
          </a:p>
          <a:p>
            <a:pPr marL="0" indent="0">
              <a:buNone/>
            </a:pPr>
            <a:r>
              <a:rPr lang="nl-NL" b="1" dirty="0">
                <a:solidFill>
                  <a:srgbClr val="000000"/>
                </a:solidFill>
                <a:latin typeface="Courier New"/>
                <a:ea typeface="Courier New"/>
                <a:cs typeface="Courier New"/>
                <a:sym typeface="Courier New"/>
              </a:rPr>
              <a:t>FEATURE TO PRESERVE</a:t>
            </a:r>
          </a:p>
          <a:p>
            <a:pPr marL="0" indent="0">
              <a:buNone/>
            </a:pPr>
            <a:r>
              <a:rPr lang="nl-NL" b="1" dirty="0">
                <a:solidFill>
                  <a:srgbClr val="000000"/>
                </a:solidFill>
                <a:latin typeface="Courier New"/>
                <a:ea typeface="Courier New"/>
                <a:cs typeface="Courier New"/>
                <a:sym typeface="Courier New"/>
              </a:rPr>
              <a:t>33. bedieningsgemak  </a:t>
            </a:r>
            <a:endParaRPr lang="nl" b="1" dirty="0">
              <a:solidFill>
                <a:srgbClr val="000000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marL="457200" indent="-457200">
              <a:buAutoNum type="arabicPeriod" startAt="7"/>
            </a:pPr>
            <a:endParaRPr lang="nl" b="1" dirty="0">
              <a:solidFill>
                <a:srgbClr val="000000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marL="457200" indent="-457200">
              <a:buAutoNum type="arabicPeriod" startAt="7"/>
            </a:pPr>
            <a:endParaRPr lang="nl" b="1" dirty="0">
              <a:solidFill>
                <a:srgbClr val="000000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marL="457200" indent="-457200">
              <a:buAutoNum type="arabicPeriod" startAt="7"/>
            </a:pPr>
            <a:r>
              <a:rPr lang="nl" b="1" dirty="0">
                <a:solidFill>
                  <a:srgbClr val="000000"/>
                </a:solidFill>
                <a:latin typeface="Courier New"/>
                <a:ea typeface="Courier New"/>
                <a:cs typeface="Courier New"/>
                <a:sym typeface="Courier New"/>
              </a:rPr>
              <a:t>Matryoshka poppen</a:t>
            </a:r>
          </a:p>
          <a:p>
            <a:pPr marL="0" indent="0">
              <a:buNone/>
            </a:pPr>
            <a:r>
              <a:rPr lang="nl" dirty="0">
                <a:solidFill>
                  <a:srgbClr val="000000"/>
                </a:solidFill>
                <a:latin typeface="Courier New"/>
                <a:ea typeface="Courier New"/>
                <a:cs typeface="Courier New"/>
                <a:sym typeface="Courier New"/>
              </a:rPr>
              <a:t>Producten in elkaar laten passen</a:t>
            </a:r>
          </a:p>
          <a:p>
            <a:pPr marL="0" indent="0">
              <a:buNone/>
            </a:pPr>
            <a:endParaRPr lang="nl" dirty="0">
              <a:solidFill>
                <a:srgbClr val="000000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marL="0" indent="0">
              <a:buNone/>
            </a:pPr>
            <a:endParaRPr lang="nl" dirty="0">
              <a:solidFill>
                <a:srgbClr val="000000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marL="0" indent="0">
              <a:buNone/>
            </a:pPr>
            <a:r>
              <a:rPr lang="nl-NL" dirty="0"/>
              <a:t>	</a:t>
            </a:r>
          </a:p>
          <a:p>
            <a:pPr marL="0" indent="0">
              <a:buNone/>
            </a:pPr>
            <a:r>
              <a:rPr lang="nl-NL" dirty="0"/>
              <a:t>       </a:t>
            </a:r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E3990E26-7B08-4BBC-BF03-2DFCDB6CE8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20257" y="2780271"/>
            <a:ext cx="7271743" cy="40777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34437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70A1277-590F-48B3-8F76-AFCAA41AD2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4084" y="685800"/>
            <a:ext cx="10723002" cy="902368"/>
          </a:xfrm>
        </p:spPr>
        <p:txBody>
          <a:bodyPr>
            <a:normAutofit fontScale="90000"/>
          </a:bodyPr>
          <a:lstStyle/>
          <a:p>
            <a:r>
              <a:rPr lang="nl-NL" dirty="0"/>
              <a:t>Oplossing 1   TRIZ 7. </a:t>
            </a:r>
            <a:r>
              <a:rPr lang="nl-NL" dirty="0" err="1"/>
              <a:t>Matryoshka</a:t>
            </a:r>
            <a:r>
              <a:rPr lang="nl-NL" dirty="0"/>
              <a:t> poppen</a:t>
            </a:r>
            <a:br>
              <a:rPr lang="nl-NL" dirty="0"/>
            </a:br>
            <a:br>
              <a:rPr lang="nl-NL" dirty="0"/>
            </a:br>
            <a:br>
              <a:rPr lang="nl-NL" dirty="0"/>
            </a:br>
            <a:br>
              <a:rPr lang="nl-NL" dirty="0"/>
            </a:br>
            <a:br>
              <a:rPr lang="nl-NL" dirty="0"/>
            </a:br>
            <a:br>
              <a:rPr lang="nl-NL" dirty="0"/>
            </a:br>
            <a:br>
              <a:rPr lang="nl-NL" dirty="0"/>
            </a:br>
            <a:br>
              <a:rPr lang="nl-NL" dirty="0"/>
            </a:br>
            <a:br>
              <a:rPr lang="nl-NL" dirty="0"/>
            </a:br>
            <a:br>
              <a:rPr lang="nl-NL" dirty="0"/>
            </a:br>
            <a:r>
              <a:rPr lang="nl-NL" dirty="0"/>
              <a:t>                                    </a:t>
            </a:r>
            <a:br>
              <a:rPr lang="nl-NL" dirty="0"/>
            </a:br>
            <a:endParaRPr lang="nl-NL" dirty="0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B9F89C22-0475-4427-B7C8-0269AD40E3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Tijdelijke aanduiding voor inhoud 4">
            <a:extLst>
              <a:ext uri="{FF2B5EF4-FFF2-40B4-BE49-F238E27FC236}">
                <a16:creationId xmlns:a16="http://schemas.microsoft.com/office/drawing/2014/main" id="{05379509-9FA8-4D17-9812-B60CE7F51D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6695" y="2286000"/>
            <a:ext cx="11156441" cy="45720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l-NL" sz="1800" dirty="0"/>
              <a:t> Meer multifunctionele spullen </a:t>
            </a:r>
          </a:p>
          <a:p>
            <a:pPr marL="342900" indent="-342900">
              <a:buFont typeface="+mj-lt"/>
              <a:buAutoNum type="arabicPeriod"/>
            </a:pPr>
            <a:endParaRPr lang="nl-NL" sz="1800" dirty="0"/>
          </a:p>
          <a:p>
            <a:pPr marL="0" indent="0">
              <a:buNone/>
            </a:pPr>
            <a:r>
              <a:rPr lang="nl-NL" sz="1800" dirty="0"/>
              <a:t>1. Bed + bank + bureau                                     2.   eettafel+ kast                              3 kast + spiegel                                </a:t>
            </a:r>
          </a:p>
          <a:p>
            <a:pPr marL="0" indent="0">
              <a:buNone/>
            </a:pPr>
            <a:endParaRPr lang="nl-NL" sz="1800" dirty="0"/>
          </a:p>
          <a:p>
            <a:pPr marL="0" indent="0">
              <a:buNone/>
            </a:pPr>
            <a:endParaRPr lang="nl-NL" sz="1800" dirty="0"/>
          </a:p>
          <a:p>
            <a:pPr marL="0" indent="0">
              <a:buNone/>
            </a:pPr>
            <a:endParaRPr lang="nl-NL" sz="1800" dirty="0"/>
          </a:p>
          <a:p>
            <a:pPr marL="0" indent="0">
              <a:buNone/>
            </a:pPr>
            <a:endParaRPr lang="nl-NL" sz="1800" dirty="0"/>
          </a:p>
          <a:p>
            <a:pPr marL="0" indent="0">
              <a:buNone/>
            </a:pPr>
            <a:endParaRPr lang="nl-NL" sz="1800" dirty="0"/>
          </a:p>
          <a:p>
            <a:pPr marL="0" indent="0">
              <a:buNone/>
            </a:pPr>
            <a:endParaRPr lang="nl-NL" sz="1800" dirty="0"/>
          </a:p>
          <a:p>
            <a:pPr marL="0" indent="0">
              <a:buNone/>
            </a:pPr>
            <a:endParaRPr lang="nl-NL" sz="1800" dirty="0"/>
          </a:p>
          <a:p>
            <a:pPr marL="0" indent="0">
              <a:buNone/>
            </a:pPr>
            <a:r>
              <a:rPr lang="nl-NL" sz="1800" dirty="0"/>
              <a:t>  3,5 vierkante meter                                             (</a:t>
            </a:r>
            <a:r>
              <a:rPr lang="nl-NL" sz="1800" dirty="0" err="1"/>
              <a:t>bxlxh</a:t>
            </a:r>
            <a:r>
              <a:rPr lang="nl-NL" sz="1800" dirty="0"/>
              <a:t>) 57 x 26 x 89 cm              (</a:t>
            </a:r>
            <a:r>
              <a:rPr lang="nl-NL" sz="1800" dirty="0" err="1"/>
              <a:t>bxlxh</a:t>
            </a:r>
            <a:r>
              <a:rPr lang="nl-NL" sz="1800" dirty="0"/>
              <a:t>) 175 x 146 x 50 cm </a:t>
            </a:r>
          </a:p>
        </p:txBody>
      </p:sp>
      <p:pic>
        <p:nvPicPr>
          <p:cNvPr id="1028" name="Picture 4" descr="Bed, bank en bureau in één - Freshgadgets.nl">
            <a:extLst>
              <a:ext uri="{FF2B5EF4-FFF2-40B4-BE49-F238E27FC236}">
                <a16:creationId xmlns:a16="http://schemas.microsoft.com/office/drawing/2014/main" id="{D866791B-0CA2-48C9-8D1E-8B80395B7B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99995" y="3579411"/>
            <a:ext cx="4149857" cy="26420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Wandbureau Inklapbaar Mat Wit 60 cm">
            <a:extLst>
              <a:ext uri="{FF2B5EF4-FFF2-40B4-BE49-F238E27FC236}">
                <a16:creationId xmlns:a16="http://schemas.microsoft.com/office/drawing/2014/main" id="{1B93E394-E0BF-44AB-9C98-4F89F598E8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9852" y="3579411"/>
            <a:ext cx="3363355" cy="2240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Kledingkast Varia 3-deurs inclusief spiegel - wit - 175x146x50 cm | Leen  Bakker">
            <a:extLst>
              <a:ext uri="{FF2B5EF4-FFF2-40B4-BE49-F238E27FC236}">
                <a16:creationId xmlns:a16="http://schemas.microsoft.com/office/drawing/2014/main" id="{2C6A5EAF-218D-40B5-8CE7-1044BD86F7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13207" y="3560471"/>
            <a:ext cx="2901079" cy="22594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613578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8C89EA62-F38E-4285-A105-C5E1BD3600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9" name="Freeform 6">
              <a:extLst>
                <a:ext uri="{FF2B5EF4-FFF2-40B4-BE49-F238E27FC236}">
                  <a16:creationId xmlns:a16="http://schemas.microsoft.com/office/drawing/2014/main" id="{2CF6E46A-CCCD-4728-B011-E147B23629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0" name="Freeform 6">
              <a:extLst>
                <a:ext uri="{FF2B5EF4-FFF2-40B4-BE49-F238E27FC236}">
                  <a16:creationId xmlns:a16="http://schemas.microsoft.com/office/drawing/2014/main" id="{2E2C684B-30C9-4689-A529-EBF1B8ADB21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9ECB0E0D-AC1B-4E83-84EA-237BFA2063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D6DCB3B1-E1A7-4510-831B-77C8EFF566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5" name="Freeform 6">
              <a:extLst>
                <a:ext uri="{FF2B5EF4-FFF2-40B4-BE49-F238E27FC236}">
                  <a16:creationId xmlns:a16="http://schemas.microsoft.com/office/drawing/2014/main" id="{10132A3B-10CF-4EEB-BA1F-A63D2ED61D7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6" name="Freeform 6">
              <a:extLst>
                <a:ext uri="{FF2B5EF4-FFF2-40B4-BE49-F238E27FC236}">
                  <a16:creationId xmlns:a16="http://schemas.microsoft.com/office/drawing/2014/main" id="{014E52ED-3C51-46E6-BE4B-14FFAB2C3D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  <p:sp>
        <p:nvSpPr>
          <p:cNvPr id="2" name="Titel 1">
            <a:extLst>
              <a:ext uri="{FF2B5EF4-FFF2-40B4-BE49-F238E27FC236}">
                <a16:creationId xmlns:a16="http://schemas.microsoft.com/office/drawing/2014/main" id="{B92FE98B-3103-44BF-8654-DD453A9D08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78521" y="1480930"/>
            <a:ext cx="5751537" cy="3848521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/>
            <a:r>
              <a:rPr lang="en-US" sz="6600" cap="all"/>
              <a:t>Einde 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6116DDC6-8F07-46CC-8751-E5C9346B2A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674964" y="2388358"/>
            <a:ext cx="0" cy="1856096"/>
          </a:xfrm>
          <a:prstGeom prst="line">
            <a:avLst/>
          </a:prstGeom>
          <a:ln w="25400" cap="sq">
            <a:solidFill>
              <a:schemeClr val="tx1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472037"/>
      </p:ext>
    </p:extLst>
  </p:cSld>
  <p:clrMapOvr>
    <a:masterClrMapping/>
  </p:clrMapOvr>
</p:sld>
</file>

<file path=ppt/theme/theme1.xml><?xml version="1.0" encoding="utf-8"?>
<a:theme xmlns:a="http://schemas.openxmlformats.org/drawingml/2006/main" name="Bijsnijden">
  <a:themeElements>
    <a:clrScheme name="Bijsnijden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Bijsnijden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ijsnijden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56</TotalTime>
  <Words>89</Words>
  <Application>Microsoft Office PowerPoint</Application>
  <PresentationFormat>Breedbeeld</PresentationFormat>
  <Paragraphs>32</Paragraphs>
  <Slides>5</Slides>
  <Notes>1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5</vt:i4>
      </vt:variant>
    </vt:vector>
  </HeadingPairs>
  <TitlesOfParts>
    <vt:vector size="10" baseType="lpstr">
      <vt:lpstr>Arial</vt:lpstr>
      <vt:lpstr>Calibri</vt:lpstr>
      <vt:lpstr>Courier New</vt:lpstr>
      <vt:lpstr>Franklin Gothic Book</vt:lpstr>
      <vt:lpstr>Bijsnijden</vt:lpstr>
      <vt:lpstr>Triz 40</vt:lpstr>
      <vt:lpstr>Probleem</vt:lpstr>
      <vt:lpstr>Triz matrix    </vt:lpstr>
      <vt:lpstr>Oplossing 1   TRIZ 7. Matryoshka poppen                                               </vt:lpstr>
      <vt:lpstr>Einde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Triz 40</dc:title>
  <dc:creator>Idrissi, M. el (Mohamed)</dc:creator>
  <cp:lastModifiedBy>Idrissi, M. el (Mohamed)</cp:lastModifiedBy>
  <cp:revision>5</cp:revision>
  <dcterms:created xsi:type="dcterms:W3CDTF">2021-09-05T15:51:47Z</dcterms:created>
  <dcterms:modified xsi:type="dcterms:W3CDTF">2021-09-06T11:52:56Z</dcterms:modified>
</cp:coreProperties>
</file>